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7" r:id="rId2"/>
    <p:sldId id="279" r:id="rId3"/>
    <p:sldId id="277" r:id="rId4"/>
    <p:sldId id="286" r:id="rId5"/>
    <p:sldId id="265" r:id="rId6"/>
    <p:sldId id="266" r:id="rId7"/>
    <p:sldId id="267" r:id="rId8"/>
    <p:sldId id="268" r:id="rId9"/>
    <p:sldId id="287" r:id="rId10"/>
    <p:sldId id="274" r:id="rId11"/>
    <p:sldId id="269" r:id="rId12"/>
    <p:sldId id="288" r:id="rId13"/>
    <p:sldId id="275" r:id="rId14"/>
    <p:sldId id="284" r:id="rId15"/>
    <p:sldId id="270" r:id="rId16"/>
    <p:sldId id="272" r:id="rId17"/>
    <p:sldId id="271" r:id="rId18"/>
    <p:sldId id="292" r:id="rId19"/>
    <p:sldId id="291" r:id="rId20"/>
    <p:sldId id="289" r:id="rId21"/>
    <p:sldId id="273" r:id="rId22"/>
    <p:sldId id="281" r:id="rId23"/>
    <p:sldId id="285" r:id="rId24"/>
    <p:sldId id="293" r:id="rId25"/>
    <p:sldId id="280" r:id="rId26"/>
    <p:sldId id="282" r:id="rId27"/>
    <p:sldId id="283" r:id="rId28"/>
    <p:sldId id="258" r:id="rId29"/>
    <p:sldId id="259" r:id="rId30"/>
    <p:sldId id="260" r:id="rId31"/>
    <p:sldId id="261" r:id="rId32"/>
    <p:sldId id="262" r:id="rId33"/>
    <p:sldId id="263" r:id="rId34"/>
    <p:sldId id="264" r:id="rId35"/>
    <p:sldId id="25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582" y="4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94DA1-351E-44D1-98F6-045046513AF2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DF945-669F-4A84-89E9-8AD077999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52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31D73-4F2B-406B-8B16-8C572AA166F7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76A7B2-2098-4536-8289-D7912C7F374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31D73-4F2B-406B-8B16-8C572AA166F7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6A7B2-2098-4536-8289-D7912C7F37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31D73-4F2B-406B-8B16-8C572AA166F7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6A7B2-2098-4536-8289-D7912C7F37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A31D73-4F2B-406B-8B16-8C572AA166F7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476A7B2-2098-4536-8289-D7912C7F374F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31D73-4F2B-406B-8B16-8C572AA166F7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76A7B2-2098-4536-8289-D7912C7F374F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0A31D73-4F2B-406B-8B16-8C572AA166F7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476A7B2-2098-4536-8289-D7912C7F374F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0A31D73-4F2B-406B-8B16-8C572AA166F7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476A7B2-2098-4536-8289-D7912C7F374F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31D73-4F2B-406B-8B16-8C572AA166F7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76A7B2-2098-4536-8289-D7912C7F374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31D73-4F2B-406B-8B16-8C572AA166F7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76A7B2-2098-4536-8289-D7912C7F374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0A31D73-4F2B-406B-8B16-8C572AA166F7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476A7B2-2098-4536-8289-D7912C7F374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A31D73-4F2B-406B-8B16-8C572AA166F7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476A7B2-2098-4536-8289-D7912C7F374F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A0A31D73-4F2B-406B-8B16-8C572AA166F7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4476A7B2-2098-4536-8289-D7912C7F374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udience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rgbClr val="CC0000"/>
                </a:solidFill>
                <a:latin typeface="Andalus" pitchFamily="2" charset="-78"/>
              </a:rPr>
              <a:t>Behavior:</a:t>
            </a:r>
            <a:r>
              <a:rPr lang="en-US" sz="3600" dirty="0">
                <a:latin typeface="Andalus" pitchFamily="2" charset="-78"/>
              </a:rPr>
              <a:t> Students will </a:t>
            </a:r>
            <a:r>
              <a:rPr lang="en-US" sz="3600" dirty="0" smtClean="0">
                <a:latin typeface="Andalus" pitchFamily="2" charset="-78"/>
              </a:rPr>
              <a:t>discover where the 9 different stage areas are a theater stage.</a:t>
            </a:r>
            <a:endParaRPr lang="en-US" sz="3600" dirty="0">
              <a:latin typeface="Andalus" pitchFamily="2" charset="-78"/>
            </a:endParaRPr>
          </a:p>
          <a:p>
            <a:pPr>
              <a:lnSpc>
                <a:spcPct val="90000"/>
              </a:lnSpc>
            </a:pPr>
            <a:r>
              <a:rPr lang="en-US" sz="3600" dirty="0" smtClean="0">
                <a:solidFill>
                  <a:srgbClr val="CC0000"/>
                </a:solidFill>
                <a:latin typeface="Andalus" pitchFamily="2" charset="-78"/>
              </a:rPr>
              <a:t>Conditions:</a:t>
            </a:r>
            <a:r>
              <a:rPr lang="en-US" sz="3600" dirty="0">
                <a:latin typeface="Andalus" pitchFamily="2" charset="-78"/>
              </a:rPr>
              <a:t> </a:t>
            </a:r>
            <a:r>
              <a:rPr lang="en-US" sz="3600" dirty="0" smtClean="0">
                <a:latin typeface="Andalus" pitchFamily="2" charset="-78"/>
              </a:rPr>
              <a:t>Students will </a:t>
            </a:r>
            <a:r>
              <a:rPr lang="en-US" sz="3600" smtClean="0">
                <a:latin typeface="Andalus" pitchFamily="2" charset="-78"/>
              </a:rPr>
              <a:t>view Staging </a:t>
            </a:r>
            <a:r>
              <a:rPr lang="en-US" sz="3600" dirty="0" err="1" smtClean="0">
                <a:latin typeface="Andalus" pitchFamily="2" charset="-78"/>
              </a:rPr>
              <a:t>Powerpoint</a:t>
            </a:r>
            <a:r>
              <a:rPr lang="en-US" sz="3600" dirty="0" smtClean="0">
                <a:latin typeface="Andalus" pitchFamily="2" charset="-78"/>
              </a:rPr>
              <a:t> and participate in Flash matching games.</a:t>
            </a:r>
          </a:p>
          <a:p>
            <a:pPr>
              <a:lnSpc>
                <a:spcPct val="90000"/>
              </a:lnSpc>
            </a:pPr>
            <a:r>
              <a:rPr lang="en-US" sz="3600" dirty="0" smtClean="0">
                <a:solidFill>
                  <a:srgbClr val="CC0000"/>
                </a:solidFill>
                <a:latin typeface="Andalus" pitchFamily="2" charset="-78"/>
              </a:rPr>
              <a:t>Criteria</a:t>
            </a:r>
            <a:r>
              <a:rPr lang="en-US" sz="3600" dirty="0">
                <a:solidFill>
                  <a:srgbClr val="CC0000"/>
                </a:solidFill>
                <a:latin typeface="Andalus" pitchFamily="2" charset="-78"/>
              </a:rPr>
              <a:t>:</a:t>
            </a:r>
            <a:r>
              <a:rPr lang="en-US" sz="3600" dirty="0">
                <a:latin typeface="Andalus" pitchFamily="2" charset="-78"/>
              </a:rPr>
              <a:t> </a:t>
            </a:r>
            <a:r>
              <a:rPr lang="en-US" sz="3600" dirty="0" smtClean="0">
                <a:latin typeface="Andalus" pitchFamily="2" charset="-78"/>
              </a:rPr>
              <a:t>After </a:t>
            </a:r>
            <a:r>
              <a:rPr lang="en-US" sz="3600" dirty="0" err="1" smtClean="0">
                <a:latin typeface="Andalus" pitchFamily="2" charset="-78"/>
              </a:rPr>
              <a:t>Powerpoint</a:t>
            </a:r>
            <a:r>
              <a:rPr lang="en-US" sz="3600" dirty="0" smtClean="0">
                <a:latin typeface="Andalus" pitchFamily="2" charset="-78"/>
              </a:rPr>
              <a:t>/activity, all students will be able to identify at least 6/9 stage spaces on the Stage Space Worksheet.</a:t>
            </a:r>
            <a:endParaRPr lang="en-US" sz="3600" dirty="0">
              <a:latin typeface="Andalus" pitchFamily="2" charset="-78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400" dirty="0">
                <a:latin typeface="Constantia" pitchFamily="18" charset="0"/>
              </a:rPr>
              <a:t>Drama Objectives</a:t>
            </a:r>
            <a:r>
              <a:rPr lang="en-US" sz="3400" dirty="0"/>
              <a:t>: </a:t>
            </a:r>
            <a:r>
              <a:rPr lang="en-US" sz="3400" i="1" dirty="0" smtClean="0">
                <a:solidFill>
                  <a:srgbClr val="FFFF00"/>
                </a:solidFill>
              </a:rPr>
              <a:t>Stage Spaces</a:t>
            </a:r>
            <a:r>
              <a:rPr lang="en-US" sz="4000" i="1" dirty="0" smtClean="0">
                <a:solidFill>
                  <a:srgbClr val="FFFF00"/>
                </a:solidFill>
              </a:rPr>
              <a:t> </a:t>
            </a:r>
            <a:r>
              <a:rPr lang="en-US" sz="4000" dirty="0" smtClean="0">
                <a:solidFill>
                  <a:srgbClr val="FFFF00"/>
                </a:solidFill>
              </a:rPr>
              <a:t>          </a:t>
            </a:r>
            <a:r>
              <a:rPr lang="en-US" sz="2800" i="1" dirty="0" smtClean="0">
                <a:latin typeface="Book Antiqua" pitchFamily="18" charset="0"/>
              </a:rPr>
              <a:t>11.4.13</a:t>
            </a:r>
            <a:endParaRPr lang="en-US" sz="2800" i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35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96" y="1143000"/>
            <a:ext cx="3581400" cy="3505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Towards the FRONT on the </a:t>
            </a:r>
            <a:r>
              <a:rPr lang="en-US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r>
              <a:rPr lang="en-US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tage.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96" y="228600"/>
            <a:ext cx="3556204" cy="14002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685800"/>
            <a:ext cx="7010400" cy="575016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971800" y="3810000"/>
            <a:ext cx="1524000" cy="114300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52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680960" cy="10668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dirty="0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Stage Areas</a:t>
            </a:r>
            <a:br>
              <a:rPr lang="en-US" dirty="0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</a:br>
            <a:r>
              <a:rPr lang="en-US" dirty="0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U = Up/Upstage</a:t>
            </a:r>
          </a:p>
        </p:txBody>
      </p:sp>
      <p:pic>
        <p:nvPicPr>
          <p:cNvPr id="19459" name="Picture 3" descr="stage areas.jpg                                                0002EEE2Henry the Harddrive            C0C6D7BD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59429"/>
            <a:ext cx="7561263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962400" y="3670980"/>
            <a:ext cx="106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514600" y="4343400"/>
            <a:ext cx="1143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solidFill>
                  <a:schemeClr val="accent2"/>
                </a:solidFill>
              </a:rPr>
              <a:t>D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886200" y="4343400"/>
            <a:ext cx="1219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solidFill>
                  <a:schemeClr val="accent2"/>
                </a:solidFill>
              </a:rPr>
              <a:t>D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5257800" y="4343400"/>
            <a:ext cx="1219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solidFill>
                  <a:schemeClr val="accent2"/>
                </a:solidFill>
              </a:rPr>
              <a:t>D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2895600" y="3124200"/>
            <a:ext cx="91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rgbClr val="00B050"/>
                </a:solidFill>
              </a:rPr>
              <a:t>U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4038600" y="3124200"/>
            <a:ext cx="91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rgbClr val="00B050"/>
                </a:solidFill>
              </a:rPr>
              <a:t>U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5029200" y="3124200"/>
            <a:ext cx="1143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rgbClr val="00B050"/>
                </a:solidFill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373784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533400" y="228600"/>
            <a:ext cx="80772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dirty="0">
                <a:latin typeface="Haettenschweiler" panose="020B0706040902060204" pitchFamily="34" charset="0"/>
              </a:rPr>
              <a:t>The upstage position is located near the backstage area</a:t>
            </a:r>
            <a:r>
              <a:rPr lang="en-US" altLang="en-US" sz="2800" dirty="0"/>
              <a:t>.</a:t>
            </a:r>
          </a:p>
        </p:txBody>
      </p:sp>
      <p:pic>
        <p:nvPicPr>
          <p:cNvPr id="6147" name="Picture 7" descr="ciyx4cv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7696200" cy="419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8"/>
          <p:cNvSpPr txBox="1">
            <a:spLocks noChangeArrowheads="1"/>
          </p:cNvSpPr>
          <p:nvPr/>
        </p:nvSpPr>
        <p:spPr bwMode="auto">
          <a:xfrm rot="-742506">
            <a:off x="381000" y="5181600"/>
            <a:ext cx="23225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000" dirty="0">
                <a:solidFill>
                  <a:schemeClr val="bg1"/>
                </a:solidFill>
              </a:rPr>
              <a:t>Upstage is close to the back curtain!</a:t>
            </a:r>
          </a:p>
        </p:txBody>
      </p:sp>
      <p:sp>
        <p:nvSpPr>
          <p:cNvPr id="6149" name="AutoShape 11"/>
          <p:cNvSpPr>
            <a:spLocks noChangeArrowheads="1"/>
          </p:cNvSpPr>
          <p:nvPr/>
        </p:nvSpPr>
        <p:spPr bwMode="auto">
          <a:xfrm rot="-2095954">
            <a:off x="2743200" y="4267200"/>
            <a:ext cx="1295400" cy="914400"/>
          </a:xfrm>
          <a:prstGeom prst="rightArrow">
            <a:avLst>
              <a:gd name="adj1" fmla="val 50000"/>
              <a:gd name="adj2" fmla="val 35417"/>
            </a:avLst>
          </a:prstGeom>
          <a:solidFill>
            <a:srgbClr val="CC0000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53261" name="AutoShape 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914400" cy="762000"/>
          </a:xfrm>
          <a:prstGeom prst="actionButtonForwardNex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546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90600"/>
            <a:ext cx="8534400" cy="57501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2573" y="-304800"/>
            <a:ext cx="2971800" cy="3200400"/>
          </a:xfrm>
        </p:spPr>
        <p:txBody>
          <a:bodyPr>
            <a:normAutofit/>
          </a:bodyPr>
          <a:lstStyle/>
          <a:p>
            <a:pPr algn="ctr"/>
            <a:r>
              <a:rPr lang="en-US" i="1" dirty="0" smtClean="0">
                <a:solidFill>
                  <a:srgbClr val="FF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Furthest away from the audience.</a:t>
            </a:r>
            <a:endParaRPr lang="en-US" i="1" dirty="0">
              <a:solidFill>
                <a:srgbClr val="FF00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 rot="450249">
            <a:off x="115075" y="645709"/>
            <a:ext cx="5311489" cy="183326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Upstage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Right Arrow 4"/>
          <p:cNvSpPr/>
          <p:nvPr/>
        </p:nvSpPr>
        <p:spPr>
          <a:xfrm rot="3742746">
            <a:off x="6655862" y="3557378"/>
            <a:ext cx="2243020" cy="58766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63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0" y="0"/>
            <a:ext cx="9144000" cy="68352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680960" cy="10668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C000"/>
                </a:solidFill>
                <a:latin typeface="AR JULIAN" panose="02000000000000000000" pitchFamily="2" charset="0"/>
                <a:cs typeface="Andalus" panose="02020603050405020304" pitchFamily="18" charset="-78"/>
              </a:rPr>
              <a:t>Raked Stage</a:t>
            </a:r>
            <a:endParaRPr lang="en-US" sz="5400" dirty="0">
              <a:solidFill>
                <a:srgbClr val="FFC000"/>
              </a:solidFill>
              <a:latin typeface="AR JULIAN" panose="02000000000000000000" pitchFamily="2" charset="0"/>
              <a:cs typeface="Andalus" panose="02020603050405020304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5821" y="1266967"/>
            <a:ext cx="39489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Black" panose="020B0A04020102020204" pitchFamily="34" charset="0"/>
              </a:rPr>
              <a:t>Sloped </a:t>
            </a:r>
            <a:r>
              <a:rPr lang="en-US" dirty="0">
                <a:latin typeface="Arial Black" panose="020B0A04020102020204" pitchFamily="34" charset="0"/>
              </a:rPr>
              <a:t>upwards away from the </a:t>
            </a:r>
            <a:r>
              <a:rPr lang="en-US" dirty="0">
                <a:latin typeface="Arial Black" panose="020B0A04020102020204" pitchFamily="34" charset="0"/>
                <a:hlinkClick r:id="rId3" tooltip="Audience"/>
              </a:rPr>
              <a:t>audience</a:t>
            </a:r>
            <a:r>
              <a:rPr lang="en-US" dirty="0">
                <a:latin typeface="Arial Black" panose="020B0A04020102020204" pitchFamily="34" charset="0"/>
              </a:rPr>
              <a:t>. </a:t>
            </a:r>
            <a:endParaRPr lang="en-US" dirty="0" smtClean="0">
              <a:latin typeface="Arial Black" panose="020B0A04020102020204" pitchFamily="34" charset="0"/>
            </a:endParaRPr>
          </a:p>
          <a:p>
            <a:endParaRPr lang="en-US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Black" panose="020B0A04020102020204" pitchFamily="34" charset="0"/>
              </a:rPr>
              <a:t>This </a:t>
            </a:r>
            <a:r>
              <a:rPr lang="en-US" dirty="0">
                <a:latin typeface="Arial Black" panose="020B0A04020102020204" pitchFamily="34" charset="0"/>
              </a:rPr>
              <a:t>improves the view for the audience.</a:t>
            </a:r>
          </a:p>
        </p:txBody>
      </p:sp>
      <p:sp>
        <p:nvSpPr>
          <p:cNvPr id="6" name="Rectangle 5"/>
          <p:cNvSpPr/>
          <p:nvPr/>
        </p:nvSpPr>
        <p:spPr>
          <a:xfrm>
            <a:off x="4221480" y="495300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 Black" panose="020B0A04020102020204" pitchFamily="34" charset="0"/>
              </a:rPr>
              <a:t>Led </a:t>
            </a:r>
            <a:r>
              <a:rPr lang="en-US" sz="2000" dirty="0">
                <a:latin typeface="Arial Black" panose="020B0A04020102020204" pitchFamily="34" charset="0"/>
              </a:rPr>
              <a:t>to the theatre positions </a:t>
            </a:r>
            <a:r>
              <a:rPr lang="en-US" sz="2000" dirty="0">
                <a:solidFill>
                  <a:srgbClr val="FFC000"/>
                </a:solidFill>
                <a:latin typeface="Arial Black" panose="020B0A04020102020204" pitchFamily="34" charset="0"/>
              </a:rPr>
              <a:t>"upstage" and "downstage"</a:t>
            </a:r>
            <a:r>
              <a:rPr lang="en-US" sz="2000" dirty="0">
                <a:latin typeface="Arial Black" panose="020B0A04020102020204" pitchFamily="34" charset="0"/>
              </a:rPr>
              <a:t>, meaning, respectively, farther from or closer to the audience.</a:t>
            </a:r>
          </a:p>
        </p:txBody>
      </p:sp>
    </p:spTree>
    <p:extLst>
      <p:ext uri="{BB962C8B-B14F-4D97-AF65-F5344CB8AC3E}">
        <p14:creationId xmlns:p14="http://schemas.microsoft.com/office/powerpoint/2010/main" val="6675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55320" y="609600"/>
            <a:ext cx="7680960" cy="10668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400" dirty="0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Stage Areas</a:t>
            </a:r>
            <a:br>
              <a:rPr lang="en-US" sz="4400" dirty="0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</a:br>
            <a:r>
              <a:rPr lang="en-US" sz="4400" dirty="0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R = Right/Stage Right</a:t>
            </a:r>
          </a:p>
        </p:txBody>
      </p:sp>
      <p:pic>
        <p:nvPicPr>
          <p:cNvPr id="20483" name="Picture 3" descr="stage areas.jpg                                                0002EEE2Henry the Harddrive            C0C6D7BD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59429"/>
            <a:ext cx="7561263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962400" y="3657600"/>
            <a:ext cx="106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514600" y="4343400"/>
            <a:ext cx="1143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chemeClr val="accent2"/>
                </a:solidFill>
              </a:rPr>
              <a:t>D</a:t>
            </a:r>
            <a:r>
              <a:rPr lang="en-US" sz="4000" b="1" dirty="0">
                <a:solidFill>
                  <a:srgbClr val="7030A0"/>
                </a:solidFill>
              </a:rPr>
              <a:t>R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886200" y="4343400"/>
            <a:ext cx="1219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solidFill>
                  <a:schemeClr val="accent2"/>
                </a:solidFill>
              </a:rPr>
              <a:t>D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5257800" y="4343400"/>
            <a:ext cx="1219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solidFill>
                  <a:schemeClr val="accent2"/>
                </a:solidFill>
              </a:rPr>
              <a:t>D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2743200" y="3124200"/>
            <a:ext cx="106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rgbClr val="00B050"/>
                </a:solidFill>
              </a:rPr>
              <a:t>U</a:t>
            </a:r>
            <a:r>
              <a:rPr lang="en-US" sz="4000" b="1" dirty="0">
                <a:solidFill>
                  <a:srgbClr val="7030A0"/>
                </a:solidFill>
              </a:rPr>
              <a:t>R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4038600" y="3124200"/>
            <a:ext cx="91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rgbClr val="00B050"/>
                </a:solidFill>
              </a:rPr>
              <a:t>U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5040086" y="3113314"/>
            <a:ext cx="1143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rgbClr val="00B050"/>
                </a:solidFill>
              </a:rPr>
              <a:t>U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03714" y="3733800"/>
            <a:ext cx="10014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7030A0"/>
                </a:solidFill>
                <a:latin typeface="Times" pitchFamily="18" charset="0"/>
                <a:cs typeface="Times" pitchFamily="18" charset="0"/>
              </a:rPr>
              <a:t>CR</a:t>
            </a:r>
            <a:endParaRPr lang="en-US" sz="4000" b="1" dirty="0">
              <a:solidFill>
                <a:srgbClr val="7030A0"/>
              </a:solidFill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68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7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90956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Baskerville Old Face" panose="02020602080505020303" pitchFamily="18" charset="0"/>
              </a:rPr>
              <a:t>Stage Directions are seen from the </a:t>
            </a:r>
            <a:r>
              <a:rPr lang="en-US" dirty="0" smtClean="0">
                <a:solidFill>
                  <a:srgbClr val="00B0F0"/>
                </a:solidFill>
                <a:latin typeface="Baskerville Old Face" panose="02020602080505020303" pitchFamily="18" charset="0"/>
              </a:rPr>
              <a:t>ACTOR’s Perspective</a:t>
            </a:r>
            <a:endParaRPr lang="en-US" dirty="0">
              <a:solidFill>
                <a:srgbClr val="00B0F0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12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7680960" cy="10668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400" dirty="0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Stage Areas</a:t>
            </a:r>
            <a:br>
              <a:rPr lang="en-US" sz="4400" dirty="0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</a:br>
            <a:r>
              <a:rPr lang="en-US" sz="4400" dirty="0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L = Left/Stage Left</a:t>
            </a:r>
          </a:p>
        </p:txBody>
      </p:sp>
      <p:pic>
        <p:nvPicPr>
          <p:cNvPr id="21507" name="Picture 3" descr="stage areas.jpg                                                0002EEE2Henry the Harddrive            C0C6D7BD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56" y="2025650"/>
            <a:ext cx="7561263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962400" y="3733800"/>
            <a:ext cx="106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514600" y="4343400"/>
            <a:ext cx="1143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chemeClr val="accent2"/>
                </a:solidFill>
              </a:rPr>
              <a:t>D</a:t>
            </a:r>
            <a:r>
              <a:rPr lang="en-US" sz="4000" dirty="0">
                <a:solidFill>
                  <a:srgbClr val="7030A0"/>
                </a:solidFill>
              </a:rPr>
              <a:t>R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886200" y="4343400"/>
            <a:ext cx="1219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solidFill>
                  <a:schemeClr val="accent2"/>
                </a:solidFill>
              </a:rPr>
              <a:t>D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5257800" y="4343400"/>
            <a:ext cx="1219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chemeClr val="accent2"/>
                </a:solidFill>
              </a:rPr>
              <a:t>D</a:t>
            </a:r>
            <a:r>
              <a:rPr lang="en-US" sz="4000" b="1" dirty="0">
                <a:solidFill>
                  <a:srgbClr val="00B0F0"/>
                </a:solidFill>
              </a:rPr>
              <a:t>L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2971800" y="3124200"/>
            <a:ext cx="91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rgbClr val="00B050"/>
                </a:solidFill>
              </a:rPr>
              <a:t>U</a:t>
            </a:r>
            <a:r>
              <a:rPr lang="en-US" sz="4000" dirty="0">
                <a:solidFill>
                  <a:srgbClr val="7030A0"/>
                </a:solidFill>
              </a:rPr>
              <a:t>R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4038600" y="3124200"/>
            <a:ext cx="91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rgbClr val="00B050"/>
                </a:solidFill>
              </a:rPr>
              <a:t>U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5029200" y="3124200"/>
            <a:ext cx="1143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rgbClr val="00B050"/>
                </a:solidFill>
              </a:rPr>
              <a:t>U</a:t>
            </a:r>
            <a:r>
              <a:rPr lang="en-US" sz="4000" b="1" dirty="0">
                <a:solidFill>
                  <a:srgbClr val="00B0F0"/>
                </a:solidFill>
              </a:rPr>
              <a:t>L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5105400" y="3657600"/>
            <a:ext cx="1143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00B0F0"/>
                </a:solidFill>
              </a:rPr>
              <a:t>CL</a:t>
            </a:r>
            <a:endParaRPr lang="en-US" sz="4000" b="1" dirty="0">
              <a:solidFill>
                <a:srgbClr val="00B0F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4600" y="3733800"/>
            <a:ext cx="9906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>
                <a:solidFill>
                  <a:srgbClr val="7030A0"/>
                </a:solidFill>
                <a:latin typeface="Times" pitchFamily="18" charset="0"/>
                <a:cs typeface="Times" pitchFamily="18" charset="0"/>
              </a:rPr>
              <a:t>CR</a:t>
            </a:r>
            <a:endParaRPr lang="en-US" sz="4000" dirty="0">
              <a:solidFill>
                <a:srgbClr val="7030A0"/>
              </a:solidFill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11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495800"/>
            <a:ext cx="7680960" cy="1066800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solidFill>
                  <a:srgbClr val="FFC000"/>
                </a:solidFill>
                <a:latin typeface="Modern No. 20" panose="02070704070505020303" pitchFamily="18" charset="0"/>
              </a:rPr>
              <a:t>How can actors and directors utilize this knowledge of the stage space?</a:t>
            </a:r>
            <a:endParaRPr lang="en-US" sz="7200" dirty="0">
              <a:solidFill>
                <a:srgbClr val="FFC000"/>
              </a:solidFill>
              <a:latin typeface="Modern No. 20" panose="0207070407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31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524000"/>
            <a:ext cx="3886199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174708">
            <a:off x="493669" y="1187924"/>
            <a:ext cx="7680960" cy="1066800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13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</a:rPr>
              <a:t>B</a:t>
            </a:r>
            <a:r>
              <a:rPr lang="en-US" sz="13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</a:rPr>
              <a:t>locking</a:t>
            </a:r>
            <a:endParaRPr lang="en-US" sz="138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2286000"/>
            <a:ext cx="5715000" cy="4724400"/>
          </a:xfrm>
        </p:spPr>
        <p:txBody>
          <a:bodyPr>
            <a:normAutofit/>
          </a:bodyPr>
          <a:lstStyle/>
          <a:p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P</a:t>
            </a:r>
            <a:r>
              <a:rPr lang="en-US" sz="3600" dirty="0" smtClean="0"/>
              <a:t>recise and planned movement of actors on stage </a:t>
            </a:r>
          </a:p>
          <a:p>
            <a:pPr marL="628650" lvl="1" indent="-457200"/>
            <a:r>
              <a:rPr lang="en-US" sz="2600" dirty="0" smtClean="0"/>
              <a:t>Always </a:t>
            </a:r>
            <a:r>
              <a:rPr lang="en-US" sz="2600" dirty="0"/>
              <a:t>taken from the actors perspective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6843413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914400" y="1676400"/>
            <a:ext cx="7680960" cy="47244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2.6.14</a:t>
            </a:r>
          </a:p>
          <a:p>
            <a:pPr algn="ctr"/>
            <a:endParaRPr lang="en-US" sz="54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sz="54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“How Did I Succeed” </a:t>
            </a:r>
            <a:r>
              <a:rPr lang="en-US" sz="5400" dirty="0" smtClean="0">
                <a:solidFill>
                  <a:schemeClr val="tx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Letter</a:t>
            </a:r>
            <a:endParaRPr lang="en-US" sz="5400" dirty="0">
              <a:solidFill>
                <a:schemeClr val="tx1">
                  <a:lumMod val="9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6" y="396240"/>
            <a:ext cx="8486774" cy="1066800"/>
          </a:xfrm>
        </p:spPr>
        <p:txBody>
          <a:bodyPr>
            <a:prstTxWarp prst="textWave1">
              <a:avLst/>
            </a:prstTxWarp>
            <a:no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7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Do Now Do Now </a:t>
            </a:r>
            <a:endParaRPr lang="en-US" sz="72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606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026"/>
            <a:ext cx="9143999" cy="686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6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733800"/>
            <a:ext cx="8534400" cy="10668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solidFill>
                  <a:srgbClr val="FFFF00"/>
                </a:solidFill>
                <a:latin typeface="AR BLANCA" panose="02000000000000000000" pitchFamily="2" charset="0"/>
              </a:rPr>
              <a:t>Flash Game</a:t>
            </a:r>
            <a:br>
              <a:rPr lang="en-US" sz="9600" dirty="0" smtClean="0">
                <a:solidFill>
                  <a:srgbClr val="FFFF00"/>
                </a:solidFill>
                <a:latin typeface="AR BLANCA" panose="02000000000000000000" pitchFamily="2" charset="0"/>
              </a:rPr>
            </a:br>
            <a:r>
              <a:rPr lang="en-US" sz="9600" dirty="0" smtClean="0">
                <a:solidFill>
                  <a:srgbClr val="FFFF00"/>
                </a:solidFill>
                <a:latin typeface="AR BLANCA" panose="02000000000000000000" pitchFamily="2" charset="0"/>
              </a:rPr>
              <a:t>Stage Directions</a:t>
            </a:r>
            <a:endParaRPr lang="en-US" sz="9600" dirty="0">
              <a:solidFill>
                <a:srgbClr val="FFFF00"/>
              </a:solidFill>
              <a:latin typeface="AR BLANC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03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52400" y="0"/>
            <a:ext cx="8762999" cy="6705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19400"/>
            <a:ext cx="7680960" cy="1066800"/>
          </a:xfrm>
        </p:spPr>
        <p:txBody>
          <a:bodyPr>
            <a:noAutofit/>
          </a:bodyPr>
          <a:lstStyle/>
          <a:p>
            <a:r>
              <a:rPr lang="en-US" sz="13800" dirty="0" smtClean="0">
                <a:solidFill>
                  <a:srgbClr val="FFC000"/>
                </a:solidFill>
                <a:latin typeface="Britannic Bold" panose="020B0903060703020204" pitchFamily="34" charset="0"/>
              </a:rPr>
              <a:t>Minefield</a:t>
            </a:r>
            <a:endParaRPr lang="en-US" sz="13800" dirty="0">
              <a:solidFill>
                <a:srgbClr val="FFC000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37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733800"/>
            <a:ext cx="8534400" cy="10668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solidFill>
                  <a:srgbClr val="FFFF00"/>
                </a:solidFill>
                <a:latin typeface="AR BLANCA" panose="02000000000000000000" pitchFamily="2" charset="0"/>
              </a:rPr>
              <a:t>Flash Game</a:t>
            </a:r>
            <a:br>
              <a:rPr lang="en-US" sz="9600" dirty="0" smtClean="0">
                <a:solidFill>
                  <a:srgbClr val="FFFF00"/>
                </a:solidFill>
                <a:latin typeface="AR BLANCA" panose="02000000000000000000" pitchFamily="2" charset="0"/>
              </a:rPr>
            </a:br>
            <a:r>
              <a:rPr lang="en-US" sz="9600" dirty="0" smtClean="0">
                <a:solidFill>
                  <a:srgbClr val="FFFF00"/>
                </a:solidFill>
                <a:latin typeface="AR BLANCA" panose="02000000000000000000" pitchFamily="2" charset="0"/>
              </a:rPr>
              <a:t>Stage Directions</a:t>
            </a:r>
            <a:endParaRPr lang="en-US" sz="9600" dirty="0">
              <a:solidFill>
                <a:srgbClr val="FFFF00"/>
              </a:solidFill>
              <a:latin typeface="AR BLANC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636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2057400" y="-304800"/>
            <a:ext cx="7764463" cy="13255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5400" dirty="0" smtClean="0">
                <a:solidFill>
                  <a:srgbClr val="00FF00"/>
                </a:solidFill>
                <a:latin typeface="AR BERKLEY" panose="02000000000000000000" pitchFamily="2" charset="0"/>
              </a:rPr>
              <a:t>Stage Diagramming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535987" cy="51831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55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Set Diagramming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8313" y="1125538"/>
            <a:ext cx="8229600" cy="485616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mtClean="0"/>
              <a:t>A door opening into a bathroom far RC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mtClean="0"/>
              <a:t>2 doors opening into a bedroom far UR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mtClean="0"/>
              <a:t>A small rectangular table DR with 2 chairs R and L of it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mtClean="0"/>
              <a:t>A large round table surrounded by 4 stools RC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mtClean="0"/>
              <a:t>A sofa UC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mtClean="0"/>
              <a:t>A bookcase far UC, set against the wall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mtClean="0"/>
              <a:t>2 windows, far UC, L of bookcase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mtClean="0"/>
              <a:t>Padded chair CL with rectangular side table to its R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mtClean="0"/>
              <a:t>Bar table _____________________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mtClean="0"/>
              <a:t>Door________, U of ________________.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mtClean="0"/>
              <a:t>Bookcase far __________________, set against__________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mtClean="0"/>
              <a:t>Couch_____________________, with ____________________________ to its __________.</a:t>
            </a:r>
          </a:p>
        </p:txBody>
      </p:sp>
    </p:spTree>
    <p:extLst>
      <p:ext uri="{BB962C8B-B14F-4D97-AF65-F5344CB8AC3E}">
        <p14:creationId xmlns:p14="http://schemas.microsoft.com/office/powerpoint/2010/main" val="48194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5762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Assignment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8313" y="692150"/>
            <a:ext cx="8229600" cy="5289550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Tips for diagramming: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GB" sz="1600" dirty="0" smtClean="0"/>
              <a:t>Use a ruler/straight edge and a </a:t>
            </a:r>
            <a:r>
              <a:rPr lang="en-GB" sz="1600" b="1" dirty="0" smtClean="0"/>
              <a:t>PENCIL</a:t>
            </a:r>
            <a:r>
              <a:rPr lang="en-GB" sz="1600" dirty="0" smtClean="0"/>
              <a:t>.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GB" sz="1600" dirty="0" smtClean="0"/>
              <a:t>Use 4 squares per meter (roughly 1 square per foot)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Grading criteria: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GB" sz="1600" dirty="0" smtClean="0"/>
              <a:t>Clarity and readability of labelling.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GB" sz="1600" dirty="0" smtClean="0"/>
              <a:t>Cleanliness and clarity of drawing.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GB" sz="1600" dirty="0" smtClean="0"/>
              <a:t>Correct placement of furniture and architecture.</a:t>
            </a:r>
          </a:p>
          <a:p>
            <a:pPr marL="457200" lvl="1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600" b="1" dirty="0" smtClean="0">
                <a:solidFill>
                  <a:srgbClr val="FF0000"/>
                </a:solidFill>
              </a:rPr>
              <a:t>DUE FEB 8</a:t>
            </a:r>
            <a:r>
              <a:rPr lang="en-GB" sz="1600" b="1" baseline="30000" dirty="0" smtClean="0">
                <a:solidFill>
                  <a:srgbClr val="FF0000"/>
                </a:solidFill>
              </a:rPr>
              <a:t>th</a:t>
            </a:r>
            <a:r>
              <a:rPr lang="en-GB" sz="1600" b="1" dirty="0" smtClean="0">
                <a:solidFill>
                  <a:srgbClr val="FF0000"/>
                </a:solidFill>
              </a:rPr>
              <a:t> WRITE THIS IN YOUR PLANNER</a:t>
            </a:r>
            <a:endParaRPr lang="en-GB" sz="2000" b="1" dirty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Diagram the Drama room. </a:t>
            </a:r>
            <a:r>
              <a:rPr lang="en-GB" sz="1600" dirty="0" smtClean="0"/>
              <a:t>(the drama room is roughly 56 feet long and 24 feet wide)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Diagram the following set with: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GB" sz="1600" dirty="0" smtClean="0"/>
              <a:t>Three walls.  In the U back wall there is one large window far L.  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GB" sz="1600" dirty="0" smtClean="0"/>
              <a:t>In the L wall are two doors.  The D door opens out into the kitchen. The U door opens onto the stage  revealing a small closet.</a:t>
            </a:r>
            <a:r>
              <a:rPr lang="en-GB" sz="1600" dirty="0"/>
              <a:t> </a:t>
            </a:r>
            <a:endParaRPr lang="en-GB" sz="1600" dirty="0" smtClean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GB" sz="1600" dirty="0" smtClean="0"/>
              <a:t>Against the R wall at CR is a bookcase.  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GB" sz="1600" dirty="0" smtClean="0"/>
              <a:t>In the R wall, D of the bookcase is a door opening out into a garden.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GB" sz="1600" dirty="0" smtClean="0"/>
              <a:t>A long rectangular table CR with four chairs along the U side , one chair at the L end of the table, and one chair at the R end.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GB" sz="1600" dirty="0" smtClean="0"/>
              <a:t>A desk DL with a chair at it, facing L and another chair U of the desk facing R.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GB" sz="1600" dirty="0" smtClean="0"/>
              <a:t>A sofa far UR </a:t>
            </a:r>
          </a:p>
        </p:txBody>
      </p:sp>
    </p:spTree>
    <p:extLst>
      <p:ext uri="{BB962C8B-B14F-4D97-AF65-F5344CB8AC3E}">
        <p14:creationId xmlns:p14="http://schemas.microsoft.com/office/powerpoint/2010/main" val="106343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467600" cy="762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odoni MT Black" pitchFamily="18" charset="0"/>
              </a:rPr>
              <a:t>Types of Stages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Bodoni MT Black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9144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Proscenium</a:t>
            </a:r>
            <a:r>
              <a:rPr lang="en-US" dirty="0" smtClean="0">
                <a:solidFill>
                  <a:srgbClr val="FFFF00"/>
                </a:solidFill>
              </a:rPr>
              <a:t> or Picture Frame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53340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FF"/>
                </a:solidFill>
              </a:rPr>
              <a:t>Thrust </a:t>
            </a:r>
            <a:r>
              <a:rPr lang="en-US" sz="2400" dirty="0" smtClean="0">
                <a:solidFill>
                  <a:srgbClr val="FF00FF"/>
                </a:solidFill>
              </a:rPr>
              <a:t>or Elizabethan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48600" y="1600200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00B050"/>
                </a:solidFill>
              </a:rPr>
              <a:t>Arena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</a:p>
          <a:p>
            <a:pPr algn="ctr"/>
            <a:r>
              <a:rPr lang="en-US" dirty="0" smtClean="0">
                <a:solidFill>
                  <a:srgbClr val="00B050"/>
                </a:solidFill>
              </a:rPr>
              <a:t>or </a:t>
            </a:r>
          </a:p>
          <a:p>
            <a:pPr algn="ctr"/>
            <a:r>
              <a:rPr lang="en-US" dirty="0" smtClean="0">
                <a:solidFill>
                  <a:srgbClr val="00B050"/>
                </a:solidFill>
              </a:rPr>
              <a:t>Theater in the Round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0" y="3505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42672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B0F0"/>
                </a:solidFill>
              </a:rPr>
              <a:t>End Stage </a:t>
            </a:r>
          </a:p>
          <a:p>
            <a:pPr algn="ctr"/>
            <a:r>
              <a:rPr lang="en-US" sz="2000" dirty="0" smtClean="0">
                <a:solidFill>
                  <a:srgbClr val="00B0F0"/>
                </a:solidFill>
              </a:rPr>
              <a:t>or Concert Hall</a:t>
            </a:r>
            <a:endParaRPr lang="en-US" sz="2000" dirty="0">
              <a:solidFill>
                <a:srgbClr val="00B0F0"/>
              </a:solidFill>
            </a:endParaRPr>
          </a:p>
        </p:txBody>
      </p:sp>
      <p:pic>
        <p:nvPicPr>
          <p:cNvPr id="9" name="Picture 8" descr="kch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4267200"/>
            <a:ext cx="3048000" cy="2286000"/>
          </a:xfrm>
          <a:prstGeom prst="rect">
            <a:avLst/>
          </a:prstGeom>
        </p:spPr>
      </p:pic>
      <p:pic>
        <p:nvPicPr>
          <p:cNvPr id="10" name="Picture 9" descr="news_nav_image_1_1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1367536"/>
            <a:ext cx="3645447" cy="2438400"/>
          </a:xfrm>
          <a:prstGeom prst="rect">
            <a:avLst/>
          </a:prstGeom>
        </p:spPr>
      </p:pic>
      <p:pic>
        <p:nvPicPr>
          <p:cNvPr id="11" name="Picture 10" descr="prosceniu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1676400"/>
            <a:ext cx="2971800" cy="2129536"/>
          </a:xfrm>
          <a:prstGeom prst="rect">
            <a:avLst/>
          </a:prstGeom>
        </p:spPr>
      </p:pic>
      <p:pic>
        <p:nvPicPr>
          <p:cNvPr id="12" name="Picture 11" descr="stage_ashlan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4267200"/>
            <a:ext cx="2933670" cy="218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2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68313" y="-41275"/>
            <a:ext cx="8229600" cy="1143000"/>
          </a:xfrm>
        </p:spPr>
        <p:txBody>
          <a:bodyPr/>
          <a:lstStyle/>
          <a:p>
            <a:r>
              <a:rPr lang="en-GB" sz="6000" i="1" dirty="0" smtClean="0">
                <a:solidFill>
                  <a:srgbClr val="FFFF00"/>
                </a:solidFill>
              </a:rPr>
              <a:t>Proscenium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3903662" cy="3295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765175"/>
            <a:ext cx="2520950" cy="2519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21629" y="3581400"/>
            <a:ext cx="4392613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031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-6824" y="1752600"/>
            <a:ext cx="3886200" cy="47244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Get out your black portfolio binders and make the following diagram on a new page.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197" y="-36394"/>
            <a:ext cx="4829174" cy="1280160"/>
          </a:xfrm>
        </p:spPr>
        <p:txBody>
          <a:bodyPr>
            <a:prstTxWarp prst="textWave1">
              <a:avLst/>
            </a:prstTxWarp>
            <a:no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7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Do Now</a:t>
            </a:r>
            <a:endParaRPr lang="en-US" sz="72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Trapezoid 3"/>
          <p:cNvSpPr/>
          <p:nvPr/>
        </p:nvSpPr>
        <p:spPr>
          <a:xfrm>
            <a:off x="3429568" y="1564943"/>
            <a:ext cx="5561463" cy="4724400"/>
          </a:xfrm>
          <a:prstGeom prst="trapezoid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4267200" y="2971800"/>
            <a:ext cx="3886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733800" y="4876800"/>
            <a:ext cx="4953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858000" y="1600200"/>
            <a:ext cx="304800" cy="4724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334000" y="1600200"/>
            <a:ext cx="128516" cy="4724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3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5400" dirty="0" smtClean="0">
                <a:solidFill>
                  <a:srgbClr val="FFFF00"/>
                </a:solidFill>
              </a:rPr>
              <a:t>Proscenium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41438"/>
            <a:ext cx="8229600" cy="47847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/>
              <a:t>The most common style of staging.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/>
              <a:t>Traditionally the playing space is hidden by a curtain.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/>
              <a:t>The farthest downstage plane is where the imaginary </a:t>
            </a:r>
            <a:r>
              <a:rPr lang="en-GB" sz="2800" dirty="0" smtClean="0">
                <a:solidFill>
                  <a:srgbClr val="FF0000"/>
                </a:solidFill>
              </a:rPr>
              <a:t>4</a:t>
            </a:r>
            <a:r>
              <a:rPr lang="en-GB" sz="2800" baseline="30000" dirty="0" smtClean="0">
                <a:solidFill>
                  <a:srgbClr val="FF0000"/>
                </a:solidFill>
              </a:rPr>
              <a:t>th</a:t>
            </a:r>
            <a:r>
              <a:rPr lang="en-GB" sz="2800" dirty="0" smtClean="0">
                <a:solidFill>
                  <a:srgbClr val="FF0000"/>
                </a:solidFill>
              </a:rPr>
              <a:t> wall </a:t>
            </a:r>
            <a:r>
              <a:rPr lang="en-GB" sz="2800" dirty="0" smtClean="0"/>
              <a:t>is.</a:t>
            </a:r>
          </a:p>
          <a:p>
            <a:endParaRPr lang="en-GB" sz="2800" dirty="0" smtClean="0"/>
          </a:p>
          <a:p>
            <a:pPr lvl="1"/>
            <a:r>
              <a:rPr lang="en-GB" sz="2800" dirty="0" smtClean="0">
                <a:solidFill>
                  <a:srgbClr val="FF0000"/>
                </a:solidFill>
              </a:rPr>
              <a:t>4</a:t>
            </a:r>
            <a:r>
              <a:rPr lang="en-GB" sz="2800" baseline="30000" dirty="0" smtClean="0">
                <a:solidFill>
                  <a:srgbClr val="FF0000"/>
                </a:solidFill>
              </a:rPr>
              <a:t>th</a:t>
            </a:r>
            <a:r>
              <a:rPr lang="en-GB" sz="2800" dirty="0" smtClean="0">
                <a:solidFill>
                  <a:srgbClr val="FF0000"/>
                </a:solidFill>
              </a:rPr>
              <a:t> wall: </a:t>
            </a:r>
            <a:r>
              <a:rPr lang="en-GB" sz="2800" dirty="0" smtClean="0"/>
              <a:t>The opening into the world of the play.  If you imagine playing space as a room with 4 walls, 3 of them are visible, but one is invisible, allowing the audience to witness the action of the play.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60984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949025" y="990600"/>
            <a:ext cx="8229600" cy="777875"/>
          </a:xfrm>
        </p:spPr>
        <p:txBody>
          <a:bodyPr>
            <a:normAutofit fontScale="90000"/>
          </a:bodyPr>
          <a:lstStyle/>
          <a:p>
            <a:r>
              <a:rPr lang="en-GB" sz="8000" i="1" dirty="0" smtClean="0">
                <a:solidFill>
                  <a:srgbClr val="FF0000"/>
                </a:solidFill>
              </a:rPr>
              <a:t>Thrust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0"/>
            <a:ext cx="4184650" cy="3455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3825" y="629783"/>
            <a:ext cx="3631365" cy="2892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7865" y="3810000"/>
            <a:ext cx="3997325" cy="2684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558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i="1" dirty="0" smtClean="0">
                <a:solidFill>
                  <a:srgbClr val="92D050"/>
                </a:solidFill>
              </a:rPr>
              <a:t>Thrust staging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304800"/>
            <a:ext cx="3274778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73152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 smtClean="0"/>
              <a:t>What does thrust staging require of the actors?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80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800" dirty="0" smtClean="0"/>
              <a:t>If playing on the thrust, actors must remember to turn toward various parts of the audience during the course of a scene.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800" dirty="0" smtClean="0"/>
              <a:t>In vocal terms, the actor must </a:t>
            </a:r>
            <a:r>
              <a:rPr lang="en-GB" sz="2800" dirty="0" smtClean="0">
                <a:solidFill>
                  <a:srgbClr val="FF0000"/>
                </a:solidFill>
              </a:rPr>
              <a:t>project more </a:t>
            </a:r>
            <a:r>
              <a:rPr lang="en-GB" sz="2800" dirty="0" smtClean="0"/>
              <a:t>when on the thrust, as there is little acoustic help from the architecture of the auditorium.</a:t>
            </a:r>
          </a:p>
        </p:txBody>
      </p:sp>
    </p:spTree>
    <p:extLst>
      <p:ext uri="{BB962C8B-B14F-4D97-AF65-F5344CB8AC3E}">
        <p14:creationId xmlns:p14="http://schemas.microsoft.com/office/powerpoint/2010/main" val="346681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2492" y="762000"/>
            <a:ext cx="5276850" cy="725488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6000" i="1" dirty="0" smtClean="0">
                <a:solidFill>
                  <a:srgbClr val="00B0F0"/>
                </a:solidFill>
              </a:rPr>
              <a:t>ARENA</a:t>
            </a:r>
            <a:endParaRPr lang="en-GB" sz="6000" i="1" dirty="0">
              <a:solidFill>
                <a:srgbClr val="00B0F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8280" y="2406536"/>
            <a:ext cx="4105275" cy="3508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912" y="3679371"/>
            <a:ext cx="4695825" cy="2979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55613"/>
            <a:ext cx="4275138" cy="3201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490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99078">
            <a:off x="5608344" y="4028120"/>
            <a:ext cx="3200400" cy="254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72548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6000" i="1" dirty="0" smtClean="0">
                <a:solidFill>
                  <a:srgbClr val="00B0F0"/>
                </a:solidFill>
              </a:rPr>
              <a:t>Arena staging</a:t>
            </a:r>
            <a:endParaRPr lang="en-GB" sz="6000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96975"/>
            <a:ext cx="8229600" cy="4929188"/>
          </a:xfrm>
          <a:prstGeom prst="rect">
            <a:avLst/>
          </a:prstGeom>
        </p:spPr>
        <p:txBody>
          <a:bodyPr/>
          <a:lstStyle/>
          <a:p>
            <a:r>
              <a:rPr lang="en-GB" sz="2800" dirty="0" smtClean="0"/>
              <a:t>The playing space is surrounded on </a:t>
            </a:r>
            <a:r>
              <a:rPr lang="en-GB" sz="2800" dirty="0" smtClean="0">
                <a:solidFill>
                  <a:srgbClr val="FFFF00"/>
                </a:solidFill>
              </a:rPr>
              <a:t>all sides </a:t>
            </a:r>
            <a:r>
              <a:rPr lang="en-GB" sz="2800" dirty="0" smtClean="0"/>
              <a:t>by the audience.</a:t>
            </a:r>
          </a:p>
          <a:p>
            <a:r>
              <a:rPr lang="en-GB" sz="2800" dirty="0" smtClean="0"/>
              <a:t>Entrances often consist of aisles through the audience.</a:t>
            </a:r>
          </a:p>
          <a:p>
            <a:r>
              <a:rPr lang="en-GB" sz="2800" dirty="0" smtClean="0"/>
              <a:t>Used to give the audience a sense of </a:t>
            </a:r>
            <a:r>
              <a:rPr lang="en-GB" sz="2800" dirty="0" smtClean="0">
                <a:solidFill>
                  <a:srgbClr val="FF0000"/>
                </a:solidFill>
              </a:rPr>
              <a:t>intimacy/close </a:t>
            </a:r>
            <a:r>
              <a:rPr lang="en-GB" sz="2800" dirty="0" smtClean="0"/>
              <a:t>connection with the production.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t="-9769" b="-2875"/>
          <a:stretch>
            <a:fillRect/>
          </a:stretch>
        </p:blipFill>
        <p:spPr bwMode="auto">
          <a:xfrm>
            <a:off x="1066800" y="4114800"/>
            <a:ext cx="3124200" cy="2551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666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52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9600" smtClean="0">
                <a:solidFill>
                  <a:schemeClr val="tx1"/>
                </a:solidFill>
                <a:latin typeface="Haettenschweiler" pitchFamily="34" charset="0"/>
              </a:rPr>
              <a:t/>
            </a:r>
            <a:br>
              <a:rPr lang="en-US" sz="9600" smtClean="0">
                <a:solidFill>
                  <a:schemeClr val="tx1"/>
                </a:solidFill>
                <a:latin typeface="Haettenschweiler" pitchFamily="34" charset="0"/>
              </a:rPr>
            </a:br>
            <a:r>
              <a:rPr lang="en-US" sz="9600" smtClean="0">
                <a:solidFill>
                  <a:schemeClr val="tx1"/>
                </a:solidFill>
                <a:latin typeface="Haettenschweiler" pitchFamily="34" charset="0"/>
              </a:rPr>
              <a:t/>
            </a:r>
            <a:br>
              <a:rPr lang="en-US" sz="9600" smtClean="0">
                <a:solidFill>
                  <a:schemeClr val="tx1"/>
                </a:solidFill>
                <a:latin typeface="Haettenschweiler" pitchFamily="34" charset="0"/>
              </a:rPr>
            </a:br>
            <a:endParaRPr lang="en-US" sz="9600" smtClean="0">
              <a:solidFill>
                <a:schemeClr val="tx1"/>
              </a:solidFill>
              <a:latin typeface="Haettenschweiler" pitchFamily="34" charset="0"/>
            </a:endParaRPr>
          </a:p>
        </p:txBody>
      </p:sp>
      <p:sp>
        <p:nvSpPr>
          <p:cNvPr id="4099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48600" y="5943600"/>
            <a:ext cx="990600" cy="685800"/>
          </a:xfrm>
          <a:prstGeom prst="actionButtonForwardNex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00" name="WordArt 6"/>
          <p:cNvSpPr>
            <a:spLocks noChangeArrowheads="1" noChangeShapeType="1" noTextEdit="1"/>
          </p:cNvSpPr>
          <p:nvPr/>
        </p:nvSpPr>
        <p:spPr bwMode="auto">
          <a:xfrm rot="-752212">
            <a:off x="2244007" y="2736500"/>
            <a:ext cx="7391400" cy="3935413"/>
          </a:xfrm>
          <a:prstGeom prst="rect">
            <a:avLst/>
          </a:prstGeom>
        </p:spPr>
        <p:txBody>
          <a:bodyPr wrap="none" fromWordArt="1">
            <a:prstTxWarp prst="textArchUp">
              <a:avLst/>
            </a:prstTxWarp>
            <a:scene3d>
              <a:camera prst="legacyPerspectiveFront">
                <a:rot lat="19799998" lon="19439996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  <a:contourClr>
                <a:srgbClr val="707070"/>
              </a:contourClr>
            </a:sp3d>
          </a:bodyPr>
          <a:lstStyle/>
          <a:p>
            <a:r>
              <a:rPr lang="en-US" sz="54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3420000" scaled="1"/>
                </a:gradFill>
                <a:latin typeface="Haettenschweiler" panose="020B0706040902060204" pitchFamily="34" charset="0"/>
              </a:rPr>
              <a:t>STAGE DIRECTIONS</a:t>
            </a:r>
          </a:p>
        </p:txBody>
      </p:sp>
    </p:spTree>
    <p:extLst>
      <p:ext uri="{BB962C8B-B14F-4D97-AF65-F5344CB8AC3E}">
        <p14:creationId xmlns:p14="http://schemas.microsoft.com/office/powerpoint/2010/main" val="403892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680960" cy="10668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400" dirty="0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Stage Areas</a:t>
            </a:r>
            <a:br>
              <a:rPr lang="en-US" sz="4400" dirty="0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</a:br>
            <a:r>
              <a:rPr lang="en-US" sz="4400" dirty="0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 9 basic areas</a:t>
            </a:r>
          </a:p>
        </p:txBody>
      </p:sp>
      <p:pic>
        <p:nvPicPr>
          <p:cNvPr id="16387" name="Picture 3" descr="stage areas.jpg                                                0002EEE2Henry the Harddrive            C0C6D7BD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7561263" cy="4667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1828800" y="5715000"/>
            <a:ext cx="5638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/>
            <a:r>
              <a:rPr lang="en-US" dirty="0">
                <a:solidFill>
                  <a:srgbClr val="FF0000"/>
                </a:solidFill>
              </a:rPr>
              <a:t>Stage directions are from the actors point-of-view, facing the audience. </a:t>
            </a:r>
          </a:p>
        </p:txBody>
      </p:sp>
    </p:spTree>
    <p:extLst>
      <p:ext uri="{BB962C8B-B14F-4D97-AF65-F5344CB8AC3E}">
        <p14:creationId xmlns:p14="http://schemas.microsoft.com/office/powerpoint/2010/main" val="345833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7680960" cy="10668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400" dirty="0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Stage Areas</a:t>
            </a:r>
            <a:br>
              <a:rPr lang="en-US" sz="4400" dirty="0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</a:br>
            <a:r>
              <a:rPr lang="en-US" sz="4400" dirty="0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C = Center</a:t>
            </a:r>
          </a:p>
        </p:txBody>
      </p:sp>
      <p:pic>
        <p:nvPicPr>
          <p:cNvPr id="17411" name="Picture 3" descr="stage areas.jpg                                                0002EEE2Henry the Harddrive            C0C6D7BD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7561263" cy="4667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962400" y="3657600"/>
            <a:ext cx="106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17057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misterlonely_19801a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12510" y="26158"/>
            <a:ext cx="9131490" cy="655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centerst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149" y="0"/>
            <a:ext cx="5956300" cy="13571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19325" y="4953000"/>
            <a:ext cx="5175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Perpetua Titling MT" pitchFamily="18" charset="0"/>
              </a:rPr>
              <a:t>Center Stage (C) </a:t>
            </a:r>
          </a:p>
          <a:p>
            <a:pPr algn="ctr"/>
            <a:r>
              <a:rPr lang="en-US" sz="2400" b="1" dirty="0" smtClean="0">
                <a:latin typeface="Perpetua Titling MT" pitchFamily="18" charset="0"/>
              </a:rPr>
              <a:t>is primarily a position of great importance or prominence.</a:t>
            </a:r>
            <a:endParaRPr lang="en-US" sz="2400" b="1" dirty="0">
              <a:latin typeface="Perpetua Titling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761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680960" cy="10668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dirty="0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Stage Areas</a:t>
            </a:r>
            <a:br>
              <a:rPr lang="en-US" dirty="0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</a:br>
            <a:r>
              <a:rPr lang="en-US" dirty="0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D = Down/Downstage</a:t>
            </a:r>
          </a:p>
        </p:txBody>
      </p:sp>
      <p:pic>
        <p:nvPicPr>
          <p:cNvPr id="18435" name="Picture 3" descr="stage areas.jpg                                                0002EEE2Henry the Harddrive            C0C6D7BD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7561263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962400" y="3657600"/>
            <a:ext cx="106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514600" y="4343400"/>
            <a:ext cx="1143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solidFill>
                  <a:schemeClr val="accent2"/>
                </a:solidFill>
              </a:rPr>
              <a:t>D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886200" y="4343400"/>
            <a:ext cx="1219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chemeClr val="accent2"/>
                </a:solidFill>
              </a:rPr>
              <a:t>D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5257800" y="4343400"/>
            <a:ext cx="1219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chemeClr val="accent2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65676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838200" y="228600"/>
            <a:ext cx="7315200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6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Haettenschweiler" pitchFamily="34" charset="0"/>
              </a:rPr>
              <a:t>The down stage position is located </a:t>
            </a:r>
            <a:r>
              <a:rPr lang="en-US" sz="6600" dirty="0">
                <a:solidFill>
                  <a:schemeClr val="accent2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Haettenschweiler" pitchFamily="34" charset="0"/>
              </a:rPr>
              <a:t>DOWN</a:t>
            </a:r>
            <a:r>
              <a:rPr lang="en-US" sz="66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Haettenschweiler" pitchFamily="34" charset="0"/>
              </a:rPr>
              <a:t> by the audience.</a:t>
            </a:r>
          </a:p>
        </p:txBody>
      </p:sp>
      <p:pic>
        <p:nvPicPr>
          <p:cNvPr id="5123" name="Picture 8" descr="w2zrfuj2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429000"/>
            <a:ext cx="352583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AutoShape 9"/>
          <p:cNvSpPr>
            <a:spLocks noChangeArrowheads="1"/>
          </p:cNvSpPr>
          <p:nvPr/>
        </p:nvSpPr>
        <p:spPr bwMode="auto">
          <a:xfrm rot="-3284875">
            <a:off x="1562100" y="4381500"/>
            <a:ext cx="1295400" cy="1676400"/>
          </a:xfrm>
          <a:prstGeom prst="downArrow">
            <a:avLst>
              <a:gd name="adj1" fmla="val 50000"/>
              <a:gd name="adj2" fmla="val 32353"/>
            </a:avLst>
          </a:prstGeom>
          <a:solidFill>
            <a:srgbClr val="CC0000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9162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24800" y="5715000"/>
            <a:ext cx="914400" cy="762000"/>
          </a:xfrm>
          <a:prstGeom prst="actionButtonForwardNex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710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3450</TotalTime>
  <Words>776</Words>
  <Application>Microsoft Office PowerPoint</Application>
  <PresentationFormat>On-screen Show (4:3)</PresentationFormat>
  <Paragraphs>128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56" baseType="lpstr">
      <vt:lpstr>Aharoni</vt:lpstr>
      <vt:lpstr>Andalus</vt:lpstr>
      <vt:lpstr>AR BERKLEY</vt:lpstr>
      <vt:lpstr>AR BLANCA</vt:lpstr>
      <vt:lpstr>AR JULIAN</vt:lpstr>
      <vt:lpstr>Arial</vt:lpstr>
      <vt:lpstr>Arial Black</vt:lpstr>
      <vt:lpstr>Baskerville Old Face</vt:lpstr>
      <vt:lpstr>Bodoni MT Black</vt:lpstr>
      <vt:lpstr>Book Antiqua</vt:lpstr>
      <vt:lpstr>Britannic Bold</vt:lpstr>
      <vt:lpstr>Calibri</vt:lpstr>
      <vt:lpstr>Constantia</vt:lpstr>
      <vt:lpstr>Corbel</vt:lpstr>
      <vt:lpstr>Haettenschweiler</vt:lpstr>
      <vt:lpstr>Modern No. 20</vt:lpstr>
      <vt:lpstr>Perpetua Titling MT</vt:lpstr>
      <vt:lpstr>Tahoma</vt:lpstr>
      <vt:lpstr>Times</vt:lpstr>
      <vt:lpstr>Tunga</vt:lpstr>
      <vt:lpstr>Mylar</vt:lpstr>
      <vt:lpstr>Drama Objectives: Stage Spaces           11.4.13</vt:lpstr>
      <vt:lpstr>Do Now Do Now </vt:lpstr>
      <vt:lpstr>Do Now</vt:lpstr>
      <vt:lpstr>  </vt:lpstr>
      <vt:lpstr>Stage Areas  9 basic areas</vt:lpstr>
      <vt:lpstr>Stage Areas C = Center</vt:lpstr>
      <vt:lpstr>PowerPoint Presentation</vt:lpstr>
      <vt:lpstr>Stage Areas D = Down/Downstage</vt:lpstr>
      <vt:lpstr>PowerPoint Presentation</vt:lpstr>
      <vt:lpstr>Towards the FRONT on the stage. </vt:lpstr>
      <vt:lpstr>Stage Areas U = Up/Upstage</vt:lpstr>
      <vt:lpstr>PowerPoint Presentation</vt:lpstr>
      <vt:lpstr>Furthest away from the audience.</vt:lpstr>
      <vt:lpstr>Raked Stage</vt:lpstr>
      <vt:lpstr>Stage Areas R = Right/Stage Right</vt:lpstr>
      <vt:lpstr>Stage Directions are seen from the ACTOR’s Perspective</vt:lpstr>
      <vt:lpstr>Stage Areas L = Left/Stage Left</vt:lpstr>
      <vt:lpstr>How can actors and directors utilize this knowledge of the stage space?</vt:lpstr>
      <vt:lpstr>Blocking</vt:lpstr>
      <vt:lpstr>PowerPoint Presentation</vt:lpstr>
      <vt:lpstr>Flash Game Stage Directions</vt:lpstr>
      <vt:lpstr>PowerPoint Presentation</vt:lpstr>
      <vt:lpstr>Minefield</vt:lpstr>
      <vt:lpstr>Flash Game Stage Directions</vt:lpstr>
      <vt:lpstr>Stage Diagramming</vt:lpstr>
      <vt:lpstr>Set Diagramming</vt:lpstr>
      <vt:lpstr>Assignment</vt:lpstr>
      <vt:lpstr>Types of Stages</vt:lpstr>
      <vt:lpstr>Proscenium</vt:lpstr>
      <vt:lpstr>Proscenium</vt:lpstr>
      <vt:lpstr>Thrust</vt:lpstr>
      <vt:lpstr>Thrust staging</vt:lpstr>
      <vt:lpstr>ARENA</vt:lpstr>
      <vt:lpstr>Arena staging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oakwood</dc:creator>
  <cp:lastModifiedBy>Mike</cp:lastModifiedBy>
  <cp:revision>53</cp:revision>
  <dcterms:created xsi:type="dcterms:W3CDTF">2013-02-07T16:13:26Z</dcterms:created>
  <dcterms:modified xsi:type="dcterms:W3CDTF">2015-10-14T18:10:31Z</dcterms:modified>
</cp:coreProperties>
</file>